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Anton"/>
      <p:regular r:id="rId51"/>
    </p:embeddedFont>
    <p:embeddedFont>
      <p:font typeface="DM Sans Medium"/>
      <p:regular r:id="rId52"/>
      <p:bold r:id="rId53"/>
      <p:italic r:id="rId54"/>
      <p:boldItalic r:id="rId55"/>
    </p:embeddedFont>
    <p:embeddedFont>
      <p:font typeface="DM Sans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nton-regular.fntdata"/><Relationship Id="rId50" Type="http://schemas.openxmlformats.org/officeDocument/2006/relationships/slide" Target="slides/slide45.xml"/><Relationship Id="rId53" Type="http://schemas.openxmlformats.org/officeDocument/2006/relationships/font" Target="fonts/DMSansMedium-bold.fntdata"/><Relationship Id="rId52" Type="http://schemas.openxmlformats.org/officeDocument/2006/relationships/font" Target="fonts/DMSansMedium-regular.fntdata"/><Relationship Id="rId11" Type="http://schemas.openxmlformats.org/officeDocument/2006/relationships/slide" Target="slides/slide6.xml"/><Relationship Id="rId55" Type="http://schemas.openxmlformats.org/officeDocument/2006/relationships/font" Target="fonts/DMSans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DMSansMedium-italic.fntdata"/><Relationship Id="rId13" Type="http://schemas.openxmlformats.org/officeDocument/2006/relationships/slide" Target="slides/slide8.xml"/><Relationship Id="rId57" Type="http://schemas.openxmlformats.org/officeDocument/2006/relationships/font" Target="fonts/DMSans-bold.fntdata"/><Relationship Id="rId12" Type="http://schemas.openxmlformats.org/officeDocument/2006/relationships/slide" Target="slides/slide7.xml"/><Relationship Id="rId56" Type="http://schemas.openxmlformats.org/officeDocument/2006/relationships/font" Target="fonts/DMSans-regular.fntdata"/><Relationship Id="rId15" Type="http://schemas.openxmlformats.org/officeDocument/2006/relationships/slide" Target="slides/slide10.xml"/><Relationship Id="rId59" Type="http://schemas.openxmlformats.org/officeDocument/2006/relationships/font" Target="fonts/DMSans-boldItalic.fntdata"/><Relationship Id="rId14" Type="http://schemas.openxmlformats.org/officeDocument/2006/relationships/slide" Target="slides/slide9.xml"/><Relationship Id="rId58" Type="http://schemas.openxmlformats.org/officeDocument/2006/relationships/font" Target="fonts/DM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3ad806c49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3ad806c49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6edc990a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6edc990a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3512bec27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3512bec27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3512bec276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3512bec276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512bec276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512bec276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512bec276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3512bec276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512bec276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512bec276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512bec27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3512bec27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3512bec276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3512bec276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3512bec276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3512bec276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6edc990a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36edc990a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3512bec27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3512bec27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512bec276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512bec276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36edc990a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36edc990a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3512bec276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3512bec276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3512bec276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3512bec276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3512bec276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3512bec276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3512bec276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3512bec276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35515c4f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35515c4f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35515c4f3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35515c4f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35515c4f3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35515c4f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35515c4f3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35515c4f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512bec276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3512bec276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35515c4f3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35515c4f3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35515c4f3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35515c4f3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5515c4f3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35515c4f3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35515c4f3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35515c4f3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5515c4f3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5515c4f3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35515c4f3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35515c4f3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311be741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311be741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11be741b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311be741b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3710cae5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3710cae5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36edc990a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36edc990a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512bec276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3512bec27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311be741b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311be741b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311be741b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311be741b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6edc990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36edc990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36edc990a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36edc990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36edc990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36edc990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36edc990a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36edc990a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33af0e70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33af0e70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463a97b8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463a97b8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463a97b8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463a97b8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6edc990a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36edc990a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36edc990a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36edc990a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845375" y="471600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M Sans Medium"/>
              <a:buNone/>
              <a:defRPr sz="1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>
            <a:off x="125700" y="1218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4" type="subTitle"/>
          </p:nvPr>
        </p:nvSpPr>
        <p:spPr>
          <a:xfrm>
            <a:off x="5830275" y="125600"/>
            <a:ext cx="31881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M Sans Medium"/>
              <a:buNone/>
              <a:defRPr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CUSTOM_3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3439375" y="141600"/>
            <a:ext cx="5453400" cy="4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125825" y="659000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125825" y="1377775"/>
            <a:ext cx="25167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79" name="Google Shape;79;p1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1"/>
          <p:cNvSpPr txBox="1"/>
          <p:nvPr>
            <p:ph idx="3" type="subTitle"/>
          </p:nvPr>
        </p:nvSpPr>
        <p:spPr>
          <a:xfrm>
            <a:off x="125700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Goals">
  <p:cSld name="CUSTOM_4">
    <p:bg>
      <p:bgPr>
        <a:solidFill>
          <a:schemeClr val="l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>
            <p:ph idx="2" type="pic"/>
          </p:nvPr>
        </p:nvSpPr>
        <p:spPr>
          <a:xfrm>
            <a:off x="125700" y="921925"/>
            <a:ext cx="8892300" cy="26337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2642375" y="3632600"/>
            <a:ext cx="3859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body"/>
          </p:nvPr>
        </p:nvSpPr>
        <p:spPr>
          <a:xfrm>
            <a:off x="6627325" y="3632600"/>
            <a:ext cx="2391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4" type="subTitle"/>
          </p:nvPr>
        </p:nvSpPr>
        <p:spPr>
          <a:xfrm>
            <a:off x="125700" y="366695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125700" y="1256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90" name="Google Shape;90;p1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2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6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96" name="Google Shape;96;p13"/>
          <p:cNvSpPr/>
          <p:nvPr>
            <p:ph idx="2" type="pic"/>
          </p:nvPr>
        </p:nvSpPr>
        <p:spPr>
          <a:xfrm>
            <a:off x="125700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3"/>
          <p:cNvSpPr/>
          <p:nvPr>
            <p:ph idx="3" type="pic"/>
          </p:nvPr>
        </p:nvSpPr>
        <p:spPr>
          <a:xfrm>
            <a:off x="2393673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3"/>
          <p:cNvSpPr/>
          <p:nvPr>
            <p:ph idx="4" type="pic"/>
          </p:nvPr>
        </p:nvSpPr>
        <p:spPr>
          <a:xfrm>
            <a:off x="4661539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3"/>
          <p:cNvSpPr/>
          <p:nvPr>
            <p:ph idx="5" type="pic"/>
          </p:nvPr>
        </p:nvSpPr>
        <p:spPr>
          <a:xfrm>
            <a:off x="6929405" y="1824050"/>
            <a:ext cx="2088900" cy="22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00" name="Google Shape;100;p1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3"/>
          <p:cNvSpPr txBox="1"/>
          <p:nvPr>
            <p:ph idx="6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125700" y="1362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8" type="subTitle"/>
          </p:nvPr>
        </p:nvSpPr>
        <p:spPr>
          <a:xfrm>
            <a:off x="125700" y="4077300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9" type="title"/>
          </p:nvPr>
        </p:nvSpPr>
        <p:spPr>
          <a:xfrm>
            <a:off x="23936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3" type="subTitle"/>
          </p:nvPr>
        </p:nvSpPr>
        <p:spPr>
          <a:xfrm>
            <a:off x="23936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4" type="title"/>
          </p:nvPr>
        </p:nvSpPr>
        <p:spPr>
          <a:xfrm>
            <a:off x="46615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5" type="subTitle"/>
          </p:nvPr>
        </p:nvSpPr>
        <p:spPr>
          <a:xfrm>
            <a:off x="46615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6" type="title"/>
          </p:nvPr>
        </p:nvSpPr>
        <p:spPr>
          <a:xfrm>
            <a:off x="6929425" y="1378200"/>
            <a:ext cx="208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ton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7" type="subTitle"/>
          </p:nvPr>
        </p:nvSpPr>
        <p:spPr>
          <a:xfrm>
            <a:off x="6929425" y="4091034"/>
            <a:ext cx="20889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CUSTOM_7"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6" name="Google Shape;116;p1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4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6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ton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5830325" y="125600"/>
            <a:ext cx="3188100" cy="7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3" name="Google Shape;123;p15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5"/>
          <p:cNvSpPr txBox="1"/>
          <p:nvPr>
            <p:ph idx="2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">
  <p:cSld name="CUSTOM_8"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16"/>
          <p:cNvCxnSpPr/>
          <p:nvPr/>
        </p:nvCxnSpPr>
        <p:spPr>
          <a:xfrm>
            <a:off x="125725" y="1460150"/>
            <a:ext cx="8892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6"/>
          <p:cNvSpPr txBox="1"/>
          <p:nvPr>
            <p:ph type="title"/>
          </p:nvPr>
        </p:nvSpPr>
        <p:spPr>
          <a:xfrm>
            <a:off x="133150" y="125600"/>
            <a:ext cx="41052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2" type="title"/>
          </p:nvPr>
        </p:nvSpPr>
        <p:spPr>
          <a:xfrm>
            <a:off x="121500" y="1544925"/>
            <a:ext cx="1598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3" type="title"/>
          </p:nvPr>
        </p:nvSpPr>
        <p:spPr>
          <a:xfrm>
            <a:off x="2516675" y="1544925"/>
            <a:ext cx="1715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4" type="title"/>
          </p:nvPr>
        </p:nvSpPr>
        <p:spPr>
          <a:xfrm>
            <a:off x="4907700" y="1544925"/>
            <a:ext cx="1719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5" type="title"/>
          </p:nvPr>
        </p:nvSpPr>
        <p:spPr>
          <a:xfrm>
            <a:off x="7300884" y="1544925"/>
            <a:ext cx="17151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121500" y="3443500"/>
            <a:ext cx="14682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6" type="subTitle"/>
          </p:nvPr>
        </p:nvSpPr>
        <p:spPr>
          <a:xfrm>
            <a:off x="2513725" y="3443500"/>
            <a:ext cx="15867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7" type="subTitle"/>
          </p:nvPr>
        </p:nvSpPr>
        <p:spPr>
          <a:xfrm>
            <a:off x="4912111" y="3443500"/>
            <a:ext cx="1579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8" type="subTitle"/>
          </p:nvPr>
        </p:nvSpPr>
        <p:spPr>
          <a:xfrm>
            <a:off x="7300884" y="3443500"/>
            <a:ext cx="15819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9" type="body"/>
          </p:nvPr>
        </p:nvSpPr>
        <p:spPr>
          <a:xfrm>
            <a:off x="7300884" y="3813050"/>
            <a:ext cx="1715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3" type="body"/>
          </p:nvPr>
        </p:nvSpPr>
        <p:spPr>
          <a:xfrm>
            <a:off x="122450" y="3813050"/>
            <a:ext cx="15921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4" type="body"/>
          </p:nvPr>
        </p:nvSpPr>
        <p:spPr>
          <a:xfrm>
            <a:off x="2514752" y="3813050"/>
            <a:ext cx="17208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5" type="body"/>
          </p:nvPr>
        </p:nvSpPr>
        <p:spPr>
          <a:xfrm>
            <a:off x="4912596" y="3813050"/>
            <a:ext cx="17130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142" name="Google Shape;142;p1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6"/>
          <p:cNvSpPr txBox="1"/>
          <p:nvPr>
            <p:ph idx="16" type="subTitle"/>
          </p:nvPr>
        </p:nvSpPr>
        <p:spPr>
          <a:xfrm>
            <a:off x="125725" y="4716000"/>
            <a:ext cx="25167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4" name="Google Shape;144;p16"/>
          <p:cNvSpPr txBox="1"/>
          <p:nvPr>
            <p:ph idx="17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eps">
  <p:cSld name="CUSTOM_10">
    <p:bg>
      <p:bgPr>
        <a:solidFill>
          <a:schemeClr val="dk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133150" y="125600"/>
            <a:ext cx="31806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6627325" y="125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503337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3" type="body"/>
          </p:nvPr>
        </p:nvSpPr>
        <p:spPr>
          <a:xfrm>
            <a:off x="6627300" y="17662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4" type="subTitle"/>
          </p:nvPr>
        </p:nvSpPr>
        <p:spPr>
          <a:xfrm>
            <a:off x="5033350" y="1766188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5" type="body"/>
          </p:nvPr>
        </p:nvSpPr>
        <p:spPr>
          <a:xfrm>
            <a:off x="6627300" y="34068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6" type="subTitle"/>
          </p:nvPr>
        </p:nvSpPr>
        <p:spPr>
          <a:xfrm>
            <a:off x="5033350" y="3406775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cxnSp>
        <p:nvCxnSpPr>
          <p:cNvPr id="154" name="Google Shape;154;p1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7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56" name="Google Shape;156;p17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157" name="Google Shape;157;p17"/>
          <p:cNvCxnSpPr/>
          <p:nvPr/>
        </p:nvCxnSpPr>
        <p:spPr>
          <a:xfrm>
            <a:off x="1888263" y="1208900"/>
            <a:ext cx="2414400" cy="893700"/>
          </a:xfrm>
          <a:prstGeom prst="curvedConnector3">
            <a:avLst>
              <a:gd fmla="val 64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8" name="Google Shape;158;p17"/>
          <p:cNvSpPr/>
          <p:nvPr>
            <p:ph idx="9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9"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1578300" y="2304300"/>
            <a:ext cx="7314300" cy="24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00"/>
              <a:buFont typeface="Anton"/>
              <a:buNone/>
              <a:defRPr sz="8200"/>
            </a:lvl9pPr>
          </a:lstStyle>
          <a:p/>
        </p:txBody>
      </p:sp>
      <p:sp>
        <p:nvSpPr>
          <p:cNvPr id="162" name="Google Shape;162;p18"/>
          <p:cNvSpPr txBox="1"/>
          <p:nvPr>
            <p:ph idx="1" type="subTitle"/>
          </p:nvPr>
        </p:nvSpPr>
        <p:spPr>
          <a:xfrm>
            <a:off x="125750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2" type="subTitle"/>
          </p:nvPr>
        </p:nvSpPr>
        <p:spPr>
          <a:xfrm>
            <a:off x="1845425" y="125600"/>
            <a:ext cx="15939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3" type="body"/>
          </p:nvPr>
        </p:nvSpPr>
        <p:spPr>
          <a:xfrm>
            <a:off x="125700" y="730550"/>
            <a:ext cx="15939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4" type="body"/>
          </p:nvPr>
        </p:nvSpPr>
        <p:spPr>
          <a:xfrm>
            <a:off x="1845375" y="730550"/>
            <a:ext cx="14682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bg>
      <p:bgPr>
        <a:solidFill>
          <a:schemeClr val="lt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>
            <p:ph idx="2" type="pic"/>
          </p:nvPr>
        </p:nvSpPr>
        <p:spPr>
          <a:xfrm>
            <a:off x="251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19"/>
          <p:cNvSpPr/>
          <p:nvPr>
            <p:ph idx="3" type="pic"/>
          </p:nvPr>
        </p:nvSpPr>
        <p:spPr>
          <a:xfrm>
            <a:off x="2455067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19"/>
          <p:cNvSpPr/>
          <p:nvPr>
            <p:ph idx="4" type="pic"/>
          </p:nvPr>
        </p:nvSpPr>
        <p:spPr>
          <a:xfrm>
            <a:off x="4658734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19"/>
          <p:cNvSpPr/>
          <p:nvPr>
            <p:ph idx="5" type="pic"/>
          </p:nvPr>
        </p:nvSpPr>
        <p:spPr>
          <a:xfrm>
            <a:off x="6862400" y="1381838"/>
            <a:ext cx="20301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9"/>
          <p:cNvSpPr txBox="1"/>
          <p:nvPr>
            <p:ph type="title"/>
          </p:nvPr>
        </p:nvSpPr>
        <p:spPr>
          <a:xfrm>
            <a:off x="139825" y="140075"/>
            <a:ext cx="3970800" cy="15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" type="subTitle"/>
          </p:nvPr>
        </p:nvSpPr>
        <p:spPr>
          <a:xfrm>
            <a:off x="251400" y="3420138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idx="6" type="subTitle"/>
          </p:nvPr>
        </p:nvSpPr>
        <p:spPr>
          <a:xfrm>
            <a:off x="2455145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7" type="subTitle"/>
          </p:nvPr>
        </p:nvSpPr>
        <p:spPr>
          <a:xfrm>
            <a:off x="4658867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8" type="subTitle"/>
          </p:nvPr>
        </p:nvSpPr>
        <p:spPr>
          <a:xfrm>
            <a:off x="6862588" y="3433871"/>
            <a:ext cx="20298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76" name="Google Shape;176;p1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9"/>
          <p:cNvSpPr txBox="1"/>
          <p:nvPr>
            <p:ph idx="9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8" name="Google Shape;178;p19"/>
          <p:cNvSpPr txBox="1"/>
          <p:nvPr>
            <p:ph idx="1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14" type="body"/>
          </p:nvPr>
        </p:nvSpPr>
        <p:spPr>
          <a:xfrm>
            <a:off x="252125" y="3753975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19"/>
          <p:cNvSpPr txBox="1"/>
          <p:nvPr>
            <p:ph idx="15" type="body"/>
          </p:nvPr>
        </p:nvSpPr>
        <p:spPr>
          <a:xfrm>
            <a:off x="3218350" y="7418600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19"/>
          <p:cNvSpPr txBox="1"/>
          <p:nvPr>
            <p:ph idx="16" type="body"/>
          </p:nvPr>
        </p:nvSpPr>
        <p:spPr>
          <a:xfrm>
            <a:off x="3218350" y="8720875"/>
            <a:ext cx="2391000" cy="10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19"/>
          <p:cNvSpPr txBox="1"/>
          <p:nvPr>
            <p:ph idx="17" type="body"/>
          </p:nvPr>
        </p:nvSpPr>
        <p:spPr>
          <a:xfrm>
            <a:off x="24550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19"/>
          <p:cNvSpPr txBox="1"/>
          <p:nvPr>
            <p:ph idx="18" type="body"/>
          </p:nvPr>
        </p:nvSpPr>
        <p:spPr>
          <a:xfrm>
            <a:off x="465872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9"/>
          <p:cNvSpPr txBox="1"/>
          <p:nvPr>
            <p:ph idx="19" type="body"/>
          </p:nvPr>
        </p:nvSpPr>
        <p:spPr>
          <a:xfrm>
            <a:off x="6862375" y="3753963"/>
            <a:ext cx="20301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○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">
  <p:cSld name="CUSTOM_12">
    <p:bg>
      <p:bgPr>
        <a:solidFill>
          <a:schemeClr val="dk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0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0"/>
          <p:cNvSpPr txBox="1"/>
          <p:nvPr>
            <p:ph type="title"/>
          </p:nvPr>
        </p:nvSpPr>
        <p:spPr>
          <a:xfrm>
            <a:off x="129375" y="52520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cxnSp>
        <p:nvCxnSpPr>
          <p:cNvPr id="191" name="Google Shape;191;p20"/>
          <p:cNvCxnSpPr/>
          <p:nvPr/>
        </p:nvCxnSpPr>
        <p:spPr>
          <a:xfrm>
            <a:off x="-5675" y="1923692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0"/>
          <p:cNvCxnSpPr/>
          <p:nvPr/>
        </p:nvCxnSpPr>
        <p:spPr>
          <a:xfrm>
            <a:off x="-5675" y="3319846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0"/>
          <p:cNvSpPr txBox="1"/>
          <p:nvPr>
            <p:ph idx="3" type="title"/>
          </p:nvPr>
        </p:nvSpPr>
        <p:spPr>
          <a:xfrm>
            <a:off x="129375" y="1926150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194" name="Google Shape;194;p20"/>
          <p:cNvSpPr txBox="1"/>
          <p:nvPr>
            <p:ph idx="4" type="title"/>
          </p:nvPr>
        </p:nvSpPr>
        <p:spPr>
          <a:xfrm>
            <a:off x="129375" y="3317475"/>
            <a:ext cx="31806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195" name="Google Shape;195;p20"/>
          <p:cNvSpPr txBox="1"/>
          <p:nvPr>
            <p:ph idx="5" type="subTitle"/>
          </p:nvPr>
        </p:nvSpPr>
        <p:spPr>
          <a:xfrm>
            <a:off x="3687875" y="52755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6" type="subTitle"/>
          </p:nvPr>
        </p:nvSpPr>
        <p:spPr>
          <a:xfrm>
            <a:off x="3687875" y="19237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7" type="subTitle"/>
          </p:nvPr>
        </p:nvSpPr>
        <p:spPr>
          <a:xfrm>
            <a:off x="3687875" y="3317400"/>
            <a:ext cx="5461800" cy="13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8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9" name="Google Shape;19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5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5704625" y="278000"/>
            <a:ext cx="33138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>
            <p:ph idx="3" type="pic"/>
          </p:nvPr>
        </p:nvSpPr>
        <p:spPr>
          <a:xfrm>
            <a:off x="125700" y="2356175"/>
            <a:ext cx="3187800" cy="2065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 Us Achievements">
  <p:cSld name="CUSTOM_18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29375" y="5252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2" name="Google Shape;202;p21"/>
          <p:cNvCxnSpPr/>
          <p:nvPr/>
        </p:nvCxnSpPr>
        <p:spPr>
          <a:xfrm>
            <a:off x="-5675" y="15729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1"/>
          <p:cNvSpPr txBox="1"/>
          <p:nvPr>
            <p:ph idx="2" type="title"/>
          </p:nvPr>
        </p:nvSpPr>
        <p:spPr>
          <a:xfrm>
            <a:off x="129375" y="15751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3" type="title"/>
          </p:nvPr>
        </p:nvSpPr>
        <p:spPr>
          <a:xfrm>
            <a:off x="129375" y="262275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05" name="Google Shape;205;p21"/>
          <p:cNvCxnSpPr/>
          <p:nvPr/>
        </p:nvCxnSpPr>
        <p:spPr>
          <a:xfrm>
            <a:off x="-5675" y="36683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1" type="subTitle"/>
          </p:nvPr>
        </p:nvSpPr>
        <p:spPr>
          <a:xfrm>
            <a:off x="3686104" y="5275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4" type="subTitle"/>
          </p:nvPr>
        </p:nvSpPr>
        <p:spPr>
          <a:xfrm>
            <a:off x="3686104" y="15728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5" type="subTitle"/>
          </p:nvPr>
        </p:nvSpPr>
        <p:spPr>
          <a:xfrm>
            <a:off x="3686104" y="262275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idx="6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10" name="Google Shape;210;p21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1"/>
          <p:cNvSpPr txBox="1"/>
          <p:nvPr>
            <p:ph idx="7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8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13" name="Google Shape;213;p21"/>
          <p:cNvCxnSpPr/>
          <p:nvPr/>
        </p:nvCxnSpPr>
        <p:spPr>
          <a:xfrm>
            <a:off x="-11400" y="5252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1"/>
          <p:cNvCxnSpPr/>
          <p:nvPr/>
        </p:nvCxnSpPr>
        <p:spPr>
          <a:xfrm>
            <a:off x="-5700" y="26206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1"/>
          <p:cNvSpPr txBox="1"/>
          <p:nvPr>
            <p:ph idx="9" type="title"/>
          </p:nvPr>
        </p:nvSpPr>
        <p:spPr>
          <a:xfrm>
            <a:off x="125700" y="3672700"/>
            <a:ext cx="3180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nton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21"/>
          <p:cNvSpPr txBox="1"/>
          <p:nvPr>
            <p:ph idx="13" type="subTitle"/>
          </p:nvPr>
        </p:nvSpPr>
        <p:spPr>
          <a:xfrm>
            <a:off x="3684200" y="3672700"/>
            <a:ext cx="28296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M Sans"/>
              <a:buNone/>
              <a:defRPr sz="3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idx="14" type="subTitle"/>
          </p:nvPr>
        </p:nvSpPr>
        <p:spPr>
          <a:xfrm>
            <a:off x="6628933" y="5242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8" name="Google Shape;218;p21"/>
          <p:cNvSpPr txBox="1"/>
          <p:nvPr>
            <p:ph idx="15" type="subTitle"/>
          </p:nvPr>
        </p:nvSpPr>
        <p:spPr>
          <a:xfrm>
            <a:off x="6628933" y="15694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16" type="subTitle"/>
          </p:nvPr>
        </p:nvSpPr>
        <p:spPr>
          <a:xfrm>
            <a:off x="6628933" y="261942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0" name="Google Shape;220;p21"/>
          <p:cNvSpPr txBox="1"/>
          <p:nvPr>
            <p:ph idx="17" type="subTitle"/>
          </p:nvPr>
        </p:nvSpPr>
        <p:spPr>
          <a:xfrm>
            <a:off x="6627326" y="3669375"/>
            <a:ext cx="2389500" cy="10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None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1" name="Google Shape;22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s">
  <p:cSld name="CUSTOM_13">
    <p:bg>
      <p:bgPr>
        <a:solidFill>
          <a:schemeClr val="dk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22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2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5" name="Google Shape;225;p22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7" name="Google Shape;227;p22"/>
          <p:cNvSpPr txBox="1"/>
          <p:nvPr>
            <p:ph type="title"/>
          </p:nvPr>
        </p:nvSpPr>
        <p:spPr>
          <a:xfrm>
            <a:off x="129375" y="851075"/>
            <a:ext cx="39813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/>
            </a:lvl9pPr>
          </a:lstStyle>
          <a:p/>
        </p:txBody>
      </p:sp>
      <p:sp>
        <p:nvSpPr>
          <p:cNvPr id="228" name="Google Shape;228;p22"/>
          <p:cNvSpPr txBox="1"/>
          <p:nvPr>
            <p:ph idx="4" type="subTitle"/>
          </p:nvPr>
        </p:nvSpPr>
        <p:spPr>
          <a:xfrm>
            <a:off x="5704625" y="125600"/>
            <a:ext cx="3313800" cy="13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u="sng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5" type="subTitle"/>
          </p:nvPr>
        </p:nvSpPr>
        <p:spPr>
          <a:xfrm>
            <a:off x="5704625" y="727050"/>
            <a:ext cx="33138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14">
    <p:bg>
      <p:bgPr>
        <a:solidFill>
          <a:schemeClr val="dk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3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3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4" name="Google Shape;234;p23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5" name="Google Shape;235;p23"/>
          <p:cNvSpPr txBox="1"/>
          <p:nvPr>
            <p:ph type="title"/>
          </p:nvPr>
        </p:nvSpPr>
        <p:spPr>
          <a:xfrm>
            <a:off x="133150" y="506600"/>
            <a:ext cx="4105200" cy="22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/>
            </a:lvl9pPr>
          </a:lstStyle>
          <a:p/>
        </p:txBody>
      </p:sp>
      <p:sp>
        <p:nvSpPr>
          <p:cNvPr id="236" name="Google Shape;236;p23"/>
          <p:cNvSpPr txBox="1"/>
          <p:nvPr>
            <p:ph idx="3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7" name="Google Shape;23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3"/>
          <p:cNvSpPr txBox="1"/>
          <p:nvPr>
            <p:ph idx="4" type="body"/>
          </p:nvPr>
        </p:nvSpPr>
        <p:spPr>
          <a:xfrm>
            <a:off x="5823300" y="36118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idx="5" type="body"/>
          </p:nvPr>
        </p:nvSpPr>
        <p:spPr>
          <a:xfrm>
            <a:off x="5823300" y="2959400"/>
            <a:ext cx="3069300" cy="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statement">
  <p:cSld name="CUSTOM_17">
    <p:bg>
      <p:bgPr>
        <a:solidFill>
          <a:schemeClr val="dk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125700" y="655300"/>
            <a:ext cx="88998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6508650" y="3276875"/>
            <a:ext cx="2502600" cy="12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/>
            </a:lvl9pPr>
          </a:lstStyle>
          <a:p/>
        </p:txBody>
      </p:sp>
      <p:cxnSp>
        <p:nvCxnSpPr>
          <p:cNvPr id="243" name="Google Shape;243;p2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24"/>
          <p:cNvSpPr txBox="1"/>
          <p:nvPr>
            <p:ph idx="2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6" name="Google Shape;246;p24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0" name="Google Shape;25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58" name="Google Shape;25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3" name="Google Shape;26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>
            <p:ph idx="2" type="pic"/>
          </p:nvPr>
        </p:nvSpPr>
        <p:spPr>
          <a:xfrm>
            <a:off x="2642425" y="1096825"/>
            <a:ext cx="3859200" cy="2408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23" name="Google Shape;23;p4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125700" y="278000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125700" y="3507625"/>
            <a:ext cx="8766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66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3" name="Google Shape;2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7" name="Google Shape;277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8" name="Google Shape;278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</a:lstStyle>
          <a:p/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5" name="Google Shape;295;p3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6" name="Google Shape;296;p3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7" name="Google Shape;297;p3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7" name="Google Shape;307;p3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8" name="Google Shape;308;p3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3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3" name="Google Shape;313;p3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4" name="Google Shape;314;p39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15" name="Google Shape;315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39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7" name="Google Shape;317;p39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8" name="Google Shape;318;p39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3" name="Google Shape;323;p4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4" name="Google Shape;324;p4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9" name="Google Shape;329;p4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>
  <p:cSld name="CUSTOM_15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914850" y="1365900"/>
            <a:ext cx="7314300" cy="24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Font typeface="Anton"/>
              <a:buNone/>
              <a:defRPr sz="8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6" name="Google Shape;336;p4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4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4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5" name="Google Shape;345;p4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8" name="Google Shape;348;p4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0" name="Google Shape;35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3" name="Google Shape;353;p4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4" name="Google Shape;354;p4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4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4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4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4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ig number" type="twoColTx">
  <p:cSld name="TITLE_AND_TWO_COLUMNS"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922700" y="1089300"/>
            <a:ext cx="7306800" cy="24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Anton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200"/>
              <a:buFont typeface="Anton"/>
              <a:buNone/>
              <a:defRPr sz="8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845375" y="3298800"/>
            <a:ext cx="14682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3439350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3" type="body"/>
          </p:nvPr>
        </p:nvSpPr>
        <p:spPr>
          <a:xfrm>
            <a:off x="5830425" y="3298800"/>
            <a:ext cx="22653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●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○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 Medium"/>
              <a:buChar char="■"/>
              <a:defRPr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" name="Google Shape;38;p6"/>
          <p:cNvSpPr txBox="1"/>
          <p:nvPr>
            <p:ph idx="4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5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se study">
  <p:cSld name="ONE_COLUMN_TEXT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>
            <p:ph idx="2" type="pic"/>
          </p:nvPr>
        </p:nvSpPr>
        <p:spPr>
          <a:xfrm>
            <a:off x="3182100" y="0"/>
            <a:ext cx="5961900" cy="47112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3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251400" y="1855525"/>
            <a:ext cx="2265300" cy="26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●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○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 Medium"/>
              <a:buChar char="■"/>
              <a:defRPr b="0" sz="12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251400" y="927750"/>
            <a:ext cx="22653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CUSTOM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8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M Sans"/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" name="Google Shape;55;p8"/>
          <p:cNvSpPr/>
          <p:nvPr>
            <p:ph idx="3" type="pic"/>
          </p:nvPr>
        </p:nvSpPr>
        <p:spPr>
          <a:xfrm>
            <a:off x="125700" y="125600"/>
            <a:ext cx="8892600" cy="4585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buNone/>
              <a:defRPr b="1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>
  <p:cSld name="CUSTOM_1">
    <p:bg>
      <p:bgPr>
        <a:solidFill>
          <a:schemeClr val="dk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>
            <p:ph idx="2" type="pic"/>
          </p:nvPr>
        </p:nvSpPr>
        <p:spPr>
          <a:xfrm>
            <a:off x="125700" y="2041425"/>
            <a:ext cx="55815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9"/>
          <p:cNvSpPr/>
          <p:nvPr>
            <p:ph idx="3" type="pic"/>
          </p:nvPr>
        </p:nvSpPr>
        <p:spPr>
          <a:xfrm>
            <a:off x="5827725" y="2041425"/>
            <a:ext cx="3193200" cy="26694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9"/>
          <p:cNvSpPr/>
          <p:nvPr>
            <p:ph idx="4" type="pic"/>
          </p:nvPr>
        </p:nvSpPr>
        <p:spPr>
          <a:xfrm>
            <a:off x="120525" y="125600"/>
            <a:ext cx="3193200" cy="1789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9"/>
          <p:cNvSpPr/>
          <p:nvPr>
            <p:ph idx="5" type="pic"/>
          </p:nvPr>
        </p:nvSpPr>
        <p:spPr>
          <a:xfrm>
            <a:off x="3436750" y="125600"/>
            <a:ext cx="5581500" cy="1789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2" name="Google Shape;62;p9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6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chart">
  <p:cSld name="CUSTOM_2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125700" y="522600"/>
            <a:ext cx="38403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nton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125700" y="2455838"/>
            <a:ext cx="30822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125700" y="3501075"/>
            <a:ext cx="3062400" cy="10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-5675" y="4716000"/>
            <a:ext cx="915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0"/>
          <p:cNvSpPr txBox="1"/>
          <p:nvPr>
            <p:ph idx="3" type="subTitle"/>
          </p:nvPr>
        </p:nvSpPr>
        <p:spPr>
          <a:xfrm>
            <a:off x="139825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4" type="subTitle"/>
          </p:nvPr>
        </p:nvSpPr>
        <p:spPr>
          <a:xfrm>
            <a:off x="3320700" y="4716000"/>
            <a:ext cx="2502600" cy="4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5" type="subTitle"/>
          </p:nvPr>
        </p:nvSpPr>
        <p:spPr>
          <a:xfrm>
            <a:off x="125700" y="125600"/>
            <a:ext cx="1593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b="1" sz="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700" y="404350"/>
            <a:ext cx="73068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4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ton"/>
              <a:buNone/>
              <a:defRPr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700" y="3046200"/>
            <a:ext cx="79701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●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○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DM Sans"/>
              <a:buChar char="■"/>
              <a:defRPr b="1"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E46962"/>
          </p15:clr>
        </p15:guide>
        <p15:guide id="2" pos="581">
          <p15:clr>
            <a:srgbClr val="E46962"/>
          </p15:clr>
        </p15:guide>
        <p15:guide id="3" pos="660">
          <p15:clr>
            <a:srgbClr val="E46962"/>
          </p15:clr>
        </p15:guide>
        <p15:guide id="4" pos="1083">
          <p15:clr>
            <a:srgbClr val="E46962"/>
          </p15:clr>
        </p15:guide>
        <p15:guide id="5" pos="1162">
          <p15:clr>
            <a:srgbClr val="E46962"/>
          </p15:clr>
        </p15:guide>
        <p15:guide id="6" pos="1585">
          <p15:clr>
            <a:srgbClr val="E46962"/>
          </p15:clr>
        </p15:guide>
        <p15:guide id="7" pos="1664">
          <p15:clr>
            <a:srgbClr val="E46962"/>
          </p15:clr>
        </p15:guide>
        <p15:guide id="8" pos="2087">
          <p15:clr>
            <a:srgbClr val="E46962"/>
          </p15:clr>
        </p15:guide>
        <p15:guide id="9" pos="2167">
          <p15:clr>
            <a:srgbClr val="E46962"/>
          </p15:clr>
        </p15:guide>
        <p15:guide id="10" pos="2589">
          <p15:clr>
            <a:srgbClr val="E46962"/>
          </p15:clr>
        </p15:guide>
        <p15:guide id="11" pos="2669">
          <p15:clr>
            <a:srgbClr val="E46962"/>
          </p15:clr>
        </p15:guide>
        <p15:guide id="12" pos="3091">
          <p15:clr>
            <a:srgbClr val="E46962"/>
          </p15:clr>
        </p15:guide>
        <p15:guide id="13" pos="3171">
          <p15:clr>
            <a:srgbClr val="E46962"/>
          </p15:clr>
        </p15:guide>
        <p15:guide id="14" pos="79">
          <p15:clr>
            <a:srgbClr val="E46962"/>
          </p15:clr>
        </p15:guide>
        <p15:guide id="15" pos="5681">
          <p15:clr>
            <a:srgbClr val="E46962"/>
          </p15:clr>
        </p15:guide>
        <p15:guide id="16" pos="5602">
          <p15:clr>
            <a:srgbClr val="E46962"/>
          </p15:clr>
        </p15:guide>
        <p15:guide id="17" pos="3593">
          <p15:clr>
            <a:srgbClr val="E46962"/>
          </p15:clr>
        </p15:guide>
        <p15:guide id="18" pos="3673">
          <p15:clr>
            <a:srgbClr val="E46962"/>
          </p15:clr>
        </p15:guide>
        <p15:guide id="19" pos="4096">
          <p15:clr>
            <a:srgbClr val="E46962"/>
          </p15:clr>
        </p15:guide>
        <p15:guide id="20" pos="4175">
          <p15:clr>
            <a:srgbClr val="E46962"/>
          </p15:clr>
        </p15:guide>
        <p15:guide id="21" pos="4598">
          <p15:clr>
            <a:srgbClr val="E46962"/>
          </p15:clr>
        </p15:guide>
        <p15:guide id="22" pos="4677">
          <p15:clr>
            <a:srgbClr val="E46962"/>
          </p15:clr>
        </p15:guide>
        <p15:guide id="23" pos="5100">
          <p15:clr>
            <a:srgbClr val="E46962"/>
          </p15:clr>
        </p15:guide>
        <p15:guide id="24" pos="5184">
          <p15:clr>
            <a:srgbClr val="E46962"/>
          </p15:clr>
        </p15:guide>
        <p15:guide id="25" orient="horz" pos="79">
          <p15:clr>
            <a:srgbClr val="E46962"/>
          </p15:clr>
        </p15:guide>
        <p15:guide id="26" orient="horz" pos="3161">
          <p15:clr>
            <a:srgbClr val="E46962"/>
          </p15:clr>
        </p15:guide>
        <p15:guide id="27" orient="horz" pos="297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hyperlink" Target="https://developer.mozilla.org/en-US/docs/Glossary/Response_header" TargetMode="External"/><Relationship Id="rId5" Type="http://schemas.openxmlformats.org/officeDocument/2006/relationships/hyperlink" Target="https://developer.mozilla.org/en-US/docs/Glossary/HST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400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6"/>
          <p:cNvSpPr txBox="1"/>
          <p:nvPr>
            <p:ph type="title"/>
          </p:nvPr>
        </p:nvSpPr>
        <p:spPr>
          <a:xfrm>
            <a:off x="-50" y="750350"/>
            <a:ext cx="9084000" cy="23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>
                <a:latin typeface="Courier New"/>
                <a:ea typeface="Courier New"/>
                <a:cs typeface="Courier New"/>
                <a:sym typeface="Courier New"/>
              </a:rPr>
              <a:t>Testing, Debugging, Optimization, Security</a:t>
            </a:r>
            <a:endParaRPr b="1" sz="4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6" name="Google Shape;376;p46"/>
          <p:cNvSpPr txBox="1"/>
          <p:nvPr>
            <p:ph idx="1" type="subTitle"/>
          </p:nvPr>
        </p:nvSpPr>
        <p:spPr>
          <a:xfrm>
            <a:off x="1845375" y="4281850"/>
            <a:ext cx="5453400" cy="3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By Tanvi Sharma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2027950" y="2864325"/>
            <a:ext cx="488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in Javascript</a:t>
            </a:r>
            <a:endParaRPr b="1" sz="3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/>
          <p:nvPr>
            <p:ph type="title"/>
          </p:nvPr>
        </p:nvSpPr>
        <p:spPr>
          <a:xfrm>
            <a:off x="311688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Courier New"/>
                <a:ea typeface="Courier New"/>
                <a:cs typeface="Courier New"/>
                <a:sym typeface="Courier New"/>
              </a:rPr>
              <a:t>Testing Asynchronous Code</a:t>
            </a:r>
            <a:endParaRPr b="1" sz="4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8" name="Google Shape;4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5" y="825700"/>
            <a:ext cx="5694304" cy="18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5"/>
          <p:cNvSpPr txBox="1"/>
          <p:nvPr/>
        </p:nvSpPr>
        <p:spPr>
          <a:xfrm>
            <a:off x="6266950" y="1328825"/>
            <a:ext cx="32319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async - await</a:t>
            </a:r>
            <a:endParaRPr b="1" sz="2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0" name="Google Shape;4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500" y="2953075"/>
            <a:ext cx="7343101" cy="19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>
            <p:ph type="title"/>
          </p:nvPr>
        </p:nvSpPr>
        <p:spPr>
          <a:xfrm>
            <a:off x="366750" y="238775"/>
            <a:ext cx="84105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Courier New"/>
                <a:ea typeface="Courier New"/>
                <a:cs typeface="Courier New"/>
                <a:sym typeface="Courier New"/>
              </a:rPr>
              <a:t>Summary Of Testing</a:t>
            </a:r>
            <a:endParaRPr b="1" sz="5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56"/>
          <p:cNvSpPr txBox="1"/>
          <p:nvPr>
            <p:ph idx="1" type="subTitle"/>
          </p:nvPr>
        </p:nvSpPr>
        <p:spPr>
          <a:xfrm>
            <a:off x="581700" y="1362125"/>
            <a:ext cx="79806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Font typeface="Courier New"/>
              <a:buChar char="●"/>
            </a:pPr>
            <a:r>
              <a:rPr lang="en" sz="3100">
                <a:latin typeface="Courier New"/>
                <a:ea typeface="Courier New"/>
                <a:cs typeface="Courier New"/>
                <a:sym typeface="Courier New"/>
              </a:rPr>
              <a:t>Matchers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Font typeface="Courier New"/>
              <a:buChar char="●"/>
            </a:pPr>
            <a:r>
              <a:rPr lang="en" sz="3100">
                <a:latin typeface="Courier New"/>
                <a:ea typeface="Courier New"/>
                <a:cs typeface="Courier New"/>
                <a:sym typeface="Courier New"/>
              </a:rPr>
              <a:t>Testing Asynchronous Functions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Font typeface="Courier New"/>
              <a:buChar char="●"/>
            </a:pPr>
            <a:r>
              <a:rPr lang="en" sz="3100">
                <a:latin typeface="Courier New"/>
                <a:ea typeface="Courier New"/>
                <a:cs typeface="Courier New"/>
                <a:sym typeface="Courier New"/>
              </a:rPr>
              <a:t>Mock Functions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100"/>
              <a:buFont typeface="Courier New"/>
              <a:buChar char="●"/>
            </a:pPr>
            <a:r>
              <a:rPr lang="en" sz="3100">
                <a:latin typeface="Courier New"/>
                <a:ea typeface="Courier New"/>
                <a:cs typeface="Courier New"/>
                <a:sym typeface="Courier New"/>
              </a:rPr>
              <a:t>Spies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7"/>
          <p:cNvSpPr txBox="1"/>
          <p:nvPr/>
        </p:nvSpPr>
        <p:spPr>
          <a:xfrm>
            <a:off x="3085750" y="1580350"/>
            <a:ext cx="4099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DEBUGGING</a:t>
            </a:r>
            <a:endParaRPr b="1" sz="5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>
            <p:ph type="title"/>
          </p:nvPr>
        </p:nvSpPr>
        <p:spPr>
          <a:xfrm>
            <a:off x="503700" y="0"/>
            <a:ext cx="82533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urier New"/>
                <a:ea typeface="Courier New"/>
                <a:cs typeface="Courier New"/>
                <a:sym typeface="Courier New"/>
              </a:rPr>
              <a:t>Debugging in Javascript</a:t>
            </a:r>
            <a:endParaRPr b="1"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8" name="Google Shape;458;p58"/>
          <p:cNvSpPr txBox="1"/>
          <p:nvPr>
            <p:ph idx="1" type="subTitle"/>
          </p:nvPr>
        </p:nvSpPr>
        <p:spPr>
          <a:xfrm>
            <a:off x="503700" y="408950"/>
            <a:ext cx="81366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What is Debugging?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The process of finding and fixing errors or bugs in your code.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Common Debugging Tools: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Browser DevTools (Console, Breakpoints, Inspect Element)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VSCode Debugger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Techniques for Debugging: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b="1" lang="en" sz="17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to track code execution.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Leverage breakpoints and step through your code.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Use </a:t>
            </a:r>
            <a:r>
              <a:rPr b="1" lang="en" sz="17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debugger</a:t>
            </a:r>
            <a:r>
              <a:rPr lang="en" sz="17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statement to pause execution.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>
            <p:ph type="title"/>
          </p:nvPr>
        </p:nvSpPr>
        <p:spPr>
          <a:xfrm>
            <a:off x="-324900" y="125600"/>
            <a:ext cx="97938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Courier New"/>
                <a:ea typeface="Courier New"/>
                <a:cs typeface="Courier New"/>
                <a:sym typeface="Courier New"/>
              </a:rPr>
              <a:t>Debugging with Browser DevTools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4" name="Google Shape;464;p59"/>
          <p:cNvSpPr txBox="1"/>
          <p:nvPr>
            <p:ph idx="1" type="subTitle"/>
          </p:nvPr>
        </p:nvSpPr>
        <p:spPr>
          <a:xfrm>
            <a:off x="403100" y="507875"/>
            <a:ext cx="81366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View output, log variables, and check errors.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Breakpoints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Pause the code at specific points and examine variables.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Call Stack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Trace the sequence of function calls that led to the current point.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●"/>
            </a:pPr>
            <a:r>
              <a:t/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00" y="179300"/>
            <a:ext cx="86888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0"/>
          <p:cNvSpPr txBox="1"/>
          <p:nvPr/>
        </p:nvSpPr>
        <p:spPr>
          <a:xfrm>
            <a:off x="6136825" y="1970200"/>
            <a:ext cx="490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1" name="Google Shape;471;p60"/>
          <p:cNvSpPr txBox="1"/>
          <p:nvPr/>
        </p:nvSpPr>
        <p:spPr>
          <a:xfrm>
            <a:off x="7831150" y="3492000"/>
            <a:ext cx="5289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2" name="Google Shape;472;p60"/>
          <p:cNvSpPr txBox="1"/>
          <p:nvPr/>
        </p:nvSpPr>
        <p:spPr>
          <a:xfrm>
            <a:off x="5891575" y="2571750"/>
            <a:ext cx="1710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Code editor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3" name="Google Shape;473;p60"/>
          <p:cNvSpPr txBox="1"/>
          <p:nvPr/>
        </p:nvSpPr>
        <p:spPr>
          <a:xfrm>
            <a:off x="3550575" y="2083400"/>
            <a:ext cx="4905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4" name="Google Shape;474;p60"/>
          <p:cNvSpPr txBox="1"/>
          <p:nvPr/>
        </p:nvSpPr>
        <p:spPr>
          <a:xfrm>
            <a:off x="3313675" y="2687000"/>
            <a:ext cx="1066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File Navigator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5" name="Google Shape;475;p60"/>
          <p:cNvSpPr txBox="1"/>
          <p:nvPr/>
        </p:nvSpPr>
        <p:spPr>
          <a:xfrm>
            <a:off x="7688000" y="4045225"/>
            <a:ext cx="1119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Javascript debugger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0" y="29088"/>
            <a:ext cx="9089500" cy="50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1"/>
          <p:cNvSpPr txBox="1"/>
          <p:nvPr/>
        </p:nvSpPr>
        <p:spPr>
          <a:xfrm>
            <a:off x="1719675" y="1919900"/>
            <a:ext cx="61872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OPTIMIZATION</a:t>
            </a:r>
            <a:endParaRPr b="1" sz="6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2"/>
          <p:cNvSpPr txBox="1"/>
          <p:nvPr>
            <p:ph type="title"/>
          </p:nvPr>
        </p:nvSpPr>
        <p:spPr>
          <a:xfrm>
            <a:off x="390500" y="251525"/>
            <a:ext cx="81366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Courier New"/>
                <a:ea typeface="Courier New"/>
                <a:cs typeface="Courier New"/>
                <a:sym typeface="Courier New"/>
              </a:rPr>
              <a:t>Optimization in JavaScript</a:t>
            </a:r>
            <a:endParaRPr b="1" sz="3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" name="Google Shape;487;p62"/>
          <p:cNvSpPr txBox="1"/>
          <p:nvPr>
            <p:ph idx="1" type="subTitle"/>
          </p:nvPr>
        </p:nvSpPr>
        <p:spPr>
          <a:xfrm>
            <a:off x="503700" y="710775"/>
            <a:ext cx="81366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Why Optimize JavaScript?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To improve performance, responsiveness, and efficiency.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Common Optimization Techniques: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Code Splitting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Lazy Loading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Debouncing and Throttling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●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Memory Management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●"/>
            </a:pPr>
            <a:r>
              <a:t/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3"/>
          <p:cNvSpPr txBox="1"/>
          <p:nvPr>
            <p:ph type="title"/>
          </p:nvPr>
        </p:nvSpPr>
        <p:spPr>
          <a:xfrm>
            <a:off x="356150" y="0"/>
            <a:ext cx="82842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ourier New"/>
                <a:ea typeface="Courier New"/>
                <a:cs typeface="Courier New"/>
                <a:sym typeface="Courier New"/>
              </a:rPr>
              <a:t>Code Splitting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3" name="Google Shape;493;p63"/>
          <p:cNvSpPr txBox="1"/>
          <p:nvPr>
            <p:ph idx="1" type="subTitle"/>
          </p:nvPr>
        </p:nvSpPr>
        <p:spPr>
          <a:xfrm>
            <a:off x="429950" y="396350"/>
            <a:ext cx="81366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ourier New"/>
              <a:buChar char="●"/>
            </a:pPr>
            <a:r>
              <a:rPr b="1" lang="en" sz="2200">
                <a:latin typeface="Courier New"/>
                <a:ea typeface="Courier New"/>
                <a:cs typeface="Courier New"/>
                <a:sym typeface="Courier New"/>
              </a:rPr>
              <a:t>Code Splitting: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Split code into smaller bundles that load on demand.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4" name="Google Shape;494;p63"/>
          <p:cNvPicPr preferRelativeResize="0"/>
          <p:nvPr/>
        </p:nvPicPr>
        <p:blipFill rotWithShape="1">
          <a:blip r:embed="rId3">
            <a:alphaModFix/>
          </a:blip>
          <a:srcRect b="0" l="16936" r="18321" t="0"/>
          <a:stretch/>
        </p:blipFill>
        <p:spPr>
          <a:xfrm>
            <a:off x="2720575" y="1943800"/>
            <a:ext cx="3194250" cy="26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4"/>
          <p:cNvSpPr txBox="1"/>
          <p:nvPr>
            <p:ph type="title"/>
          </p:nvPr>
        </p:nvSpPr>
        <p:spPr>
          <a:xfrm>
            <a:off x="356150" y="0"/>
            <a:ext cx="82842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ourier New"/>
                <a:ea typeface="Courier New"/>
                <a:cs typeface="Courier New"/>
                <a:sym typeface="Courier New"/>
              </a:rPr>
              <a:t>Lazy Loading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0" name="Google Shape;500;p64"/>
          <p:cNvSpPr txBox="1"/>
          <p:nvPr>
            <p:ph idx="1" type="subTitle"/>
          </p:nvPr>
        </p:nvSpPr>
        <p:spPr>
          <a:xfrm>
            <a:off x="429950" y="396350"/>
            <a:ext cx="81366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Lazy Loading: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Load JavaScript only when needed (e.g., when a user interacts with an element).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1" name="Google Shape;5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350" y="1941200"/>
            <a:ext cx="4509952" cy="2589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>
            <p:ph type="title"/>
          </p:nvPr>
        </p:nvSpPr>
        <p:spPr>
          <a:xfrm>
            <a:off x="2351550" y="125600"/>
            <a:ext cx="48837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latin typeface="Courier New"/>
                <a:ea typeface="Courier New"/>
                <a:cs typeface="Courier New"/>
                <a:sym typeface="Courier New"/>
              </a:rPr>
              <a:t>Agenda</a:t>
            </a:r>
            <a:endParaRPr b="1" sz="5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47"/>
          <p:cNvSpPr txBox="1"/>
          <p:nvPr>
            <p:ph idx="1" type="subTitle"/>
          </p:nvPr>
        </p:nvSpPr>
        <p:spPr>
          <a:xfrm>
            <a:off x="789300" y="1083075"/>
            <a:ext cx="8103300" cy="28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●"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esting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●"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Debugging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●"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Optimization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Courier New"/>
              <a:buChar char="●"/>
            </a:pPr>
            <a:r>
              <a:rPr lang="en" sz="3600">
                <a:latin typeface="Courier New"/>
                <a:ea typeface="Courier New"/>
                <a:cs typeface="Courier New"/>
                <a:sym typeface="Courier New"/>
              </a:rPr>
              <a:t>Security 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5"/>
          <p:cNvSpPr txBox="1"/>
          <p:nvPr>
            <p:ph type="title"/>
          </p:nvPr>
        </p:nvSpPr>
        <p:spPr>
          <a:xfrm>
            <a:off x="503700" y="226375"/>
            <a:ext cx="81366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Courier New"/>
                <a:ea typeface="Courier New"/>
                <a:cs typeface="Courier New"/>
                <a:sym typeface="Courier New"/>
              </a:rPr>
              <a:t>Debouncing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7" name="Google Shape;507;p65"/>
          <p:cNvSpPr txBox="1"/>
          <p:nvPr>
            <p:ph idx="1" type="subTitle"/>
          </p:nvPr>
        </p:nvSpPr>
        <p:spPr>
          <a:xfrm>
            <a:off x="503700" y="1325325"/>
            <a:ext cx="8136600" cy="28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Debouncing ensures that a function is only executed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after a certain amount of time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has passed since the last time the function was triggered. It essentially "delays" the execution of a function until after a specified wait time has elapsed without any further events occurring.</a:t>
            </a:r>
            <a:endParaRPr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6"/>
          <p:cNvSpPr txBox="1"/>
          <p:nvPr>
            <p:ph type="title"/>
          </p:nvPr>
        </p:nvSpPr>
        <p:spPr>
          <a:xfrm>
            <a:off x="503700" y="226375"/>
            <a:ext cx="81366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latin typeface="Courier New"/>
                <a:ea typeface="Courier New"/>
                <a:cs typeface="Courier New"/>
                <a:sym typeface="Courier New"/>
              </a:rPr>
              <a:t>Throttling</a:t>
            </a:r>
            <a:endParaRPr b="1" sz="4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3" name="Google Shape;513;p66"/>
          <p:cNvSpPr txBox="1"/>
          <p:nvPr>
            <p:ph idx="1" type="subTitle"/>
          </p:nvPr>
        </p:nvSpPr>
        <p:spPr>
          <a:xfrm>
            <a:off x="503700" y="1363050"/>
            <a:ext cx="8136600" cy="28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Throttling limits the rate at which a function can be called. Unlike debouncing, which waits for the user to stop triggering an event, throttling allows a function to be executed at 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regular intervals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no matter how many times the event is triggered.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7"/>
          <p:cNvSpPr txBox="1"/>
          <p:nvPr>
            <p:ph type="title"/>
          </p:nvPr>
        </p:nvSpPr>
        <p:spPr>
          <a:xfrm>
            <a:off x="0" y="326975"/>
            <a:ext cx="87534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latin typeface="Courier New"/>
                <a:ea typeface="Courier New"/>
                <a:cs typeface="Courier New"/>
                <a:sym typeface="Courier New"/>
              </a:rPr>
              <a:t>Memory Management in JavaScript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9" name="Google Shape;519;p67"/>
          <p:cNvSpPr txBox="1"/>
          <p:nvPr>
            <p:ph idx="1" type="subTitle"/>
          </p:nvPr>
        </p:nvSpPr>
        <p:spPr>
          <a:xfrm>
            <a:off x="616800" y="1062900"/>
            <a:ext cx="81366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Why is Memory Management Important?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Efficient memory usage ensures faster performance and avoids memory leaks.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Techniques: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Use the garbage collector (automatic in JavaScript).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Free up memory by setting variables to </a:t>
            </a:r>
            <a:r>
              <a:rPr b="1" lang="en" sz="17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null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after use.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Avoid circular references.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>
            <p:ph type="title"/>
          </p:nvPr>
        </p:nvSpPr>
        <p:spPr>
          <a:xfrm>
            <a:off x="-318200" y="-88025"/>
            <a:ext cx="100068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latin typeface="Courier New"/>
                <a:ea typeface="Courier New"/>
                <a:cs typeface="Courier New"/>
                <a:sym typeface="Courier New"/>
              </a:rPr>
              <a:t>Best Practices for Optimization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5" name="Google Shape;525;p68"/>
          <p:cNvSpPr txBox="1"/>
          <p:nvPr>
            <p:ph idx="1" type="subTitle"/>
          </p:nvPr>
        </p:nvSpPr>
        <p:spPr>
          <a:xfrm>
            <a:off x="503700" y="823950"/>
            <a:ext cx="81366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Minimize DOM Manipulation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Modify the DOM in batches or through virtual DOM libraries like React.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Minimize Network Requests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Use caching, async loading, and keep API calls minimal.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Avoid Memory Leaks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Use proper scoping, clean up event listeners, and avoid global variables.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-364050" y="238950"/>
            <a:ext cx="98721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latin typeface="Courier New"/>
                <a:ea typeface="Courier New"/>
                <a:cs typeface="Courier New"/>
                <a:sym typeface="Courier New"/>
              </a:rPr>
              <a:t>Tools for Performance Monitoring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1" name="Google Shape;531;p69"/>
          <p:cNvSpPr txBox="1"/>
          <p:nvPr>
            <p:ph idx="1" type="subTitle"/>
          </p:nvPr>
        </p:nvSpPr>
        <p:spPr>
          <a:xfrm>
            <a:off x="390525" y="1201250"/>
            <a:ext cx="81366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     Google Chrome Lighthouse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Audits performance, accessibility, and SEO.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Performance API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Measures execution times and frame rendering.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Web Vitals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Measures user experience metrics.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2" name="Google Shape;5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400" y="1391725"/>
            <a:ext cx="455625" cy="4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550" y="3641250"/>
            <a:ext cx="2798048" cy="8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0"/>
          <p:cNvSpPr txBox="1"/>
          <p:nvPr/>
        </p:nvSpPr>
        <p:spPr>
          <a:xfrm>
            <a:off x="2812175" y="1291125"/>
            <a:ext cx="6036300" cy="1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SECURITY</a:t>
            </a:r>
            <a:endParaRPr b="1" sz="6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1"/>
          <p:cNvSpPr txBox="1"/>
          <p:nvPr>
            <p:ph type="title"/>
          </p:nvPr>
        </p:nvSpPr>
        <p:spPr>
          <a:xfrm>
            <a:off x="624900" y="62875"/>
            <a:ext cx="78942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Courier New"/>
                <a:ea typeface="Courier New"/>
                <a:cs typeface="Courier New"/>
                <a:sym typeface="Courier New"/>
              </a:rPr>
              <a:t>Security vs Privacy</a:t>
            </a:r>
            <a:endParaRPr b="1" sz="5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5" name="Google Shape;545;p71"/>
          <p:cNvPicPr preferRelativeResize="0"/>
          <p:nvPr/>
        </p:nvPicPr>
        <p:blipFill rotWithShape="1">
          <a:blip r:embed="rId3">
            <a:alphaModFix/>
          </a:blip>
          <a:srcRect b="8098" l="0" r="0" t="6831"/>
          <a:stretch/>
        </p:blipFill>
        <p:spPr>
          <a:xfrm>
            <a:off x="1147300" y="964150"/>
            <a:ext cx="6849399" cy="354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2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latin typeface="Courier New"/>
                <a:ea typeface="Courier New"/>
                <a:cs typeface="Courier New"/>
                <a:sym typeface="Courier New"/>
              </a:rPr>
              <a:t>Same-Origin Policy</a:t>
            </a:r>
            <a:endParaRPr b="1" sz="4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1" name="Google Shape;55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0375"/>
            <a:ext cx="8839202" cy="3383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latin typeface="Courier New"/>
                <a:ea typeface="Courier New"/>
                <a:cs typeface="Courier New"/>
                <a:sym typeface="Courier New"/>
              </a:rPr>
              <a:t>Same-Origin Policy</a:t>
            </a:r>
            <a:endParaRPr b="1" sz="4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7" name="Google Shape;5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3575"/>
            <a:ext cx="8839199" cy="3148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Courier New"/>
                <a:ea typeface="Courier New"/>
                <a:cs typeface="Courier New"/>
                <a:sym typeface="Courier New"/>
              </a:rPr>
              <a:t>Cross Origin Resource Sharing - CORS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63" name="Google Shape;5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525" y="787975"/>
            <a:ext cx="6203982" cy="38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9375"/>
            <a:ext cx="8839201" cy="40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76"/>
          <p:cNvPicPr preferRelativeResize="0"/>
          <p:nvPr/>
        </p:nvPicPr>
        <p:blipFill rotWithShape="1">
          <a:blip r:embed="rId3">
            <a:alphaModFix/>
          </a:blip>
          <a:srcRect b="0" l="0" r="3577" t="0"/>
          <a:stretch/>
        </p:blipFill>
        <p:spPr>
          <a:xfrm>
            <a:off x="125700" y="1392125"/>
            <a:ext cx="8892600" cy="30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6"/>
          <p:cNvPicPr preferRelativeResize="0"/>
          <p:nvPr/>
        </p:nvPicPr>
        <p:blipFill rotWithShape="1">
          <a:blip r:embed="rId4">
            <a:alphaModFix/>
          </a:blip>
          <a:srcRect b="15324" l="35533" r="37629" t="17108"/>
          <a:stretch/>
        </p:blipFill>
        <p:spPr>
          <a:xfrm>
            <a:off x="642875" y="219550"/>
            <a:ext cx="1461474" cy="138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7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ourier New"/>
                <a:ea typeface="Courier New"/>
                <a:cs typeface="Courier New"/>
                <a:sym typeface="Courier New"/>
              </a:rPr>
              <a:t>Cross Site Request Forgery Attack - CSRF Attack</a:t>
            </a:r>
            <a:endParaRPr b="1" sz="25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0" name="Google Shape;58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225" y="787975"/>
            <a:ext cx="6387326" cy="37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77"/>
          <p:cNvPicPr preferRelativeResize="0"/>
          <p:nvPr/>
        </p:nvPicPr>
        <p:blipFill rotWithShape="1">
          <a:blip r:embed="rId4">
            <a:alphaModFix/>
          </a:blip>
          <a:srcRect b="9647" l="7659" r="5992" t="4294"/>
          <a:stretch/>
        </p:blipFill>
        <p:spPr>
          <a:xfrm>
            <a:off x="7783150" y="3226899"/>
            <a:ext cx="1235150" cy="132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8"/>
          <p:cNvSpPr txBox="1"/>
          <p:nvPr>
            <p:ph type="title"/>
          </p:nvPr>
        </p:nvSpPr>
        <p:spPr>
          <a:xfrm>
            <a:off x="532375" y="125600"/>
            <a:ext cx="8287200" cy="7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Courier New"/>
                <a:ea typeface="Courier New"/>
                <a:cs typeface="Courier New"/>
                <a:sym typeface="Courier New"/>
              </a:rPr>
              <a:t>Transport Layer Security</a:t>
            </a:r>
            <a:endParaRPr b="1" sz="3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7" name="Google Shape;587;p78"/>
          <p:cNvSpPr txBox="1"/>
          <p:nvPr>
            <p:ph idx="1" type="subTitle"/>
          </p:nvPr>
        </p:nvSpPr>
        <p:spPr>
          <a:xfrm>
            <a:off x="701400" y="919600"/>
            <a:ext cx="7741200" cy="30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Courier New"/>
              <a:buChar char="●"/>
            </a:pPr>
            <a:r>
              <a:rPr lang="en" sz="2900">
                <a:latin typeface="Courier New"/>
                <a:ea typeface="Courier New"/>
                <a:cs typeface="Courier New"/>
                <a:sym typeface="Courier New"/>
              </a:rPr>
              <a:t>Certificate based Authentication</a:t>
            </a:r>
            <a:endParaRPr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Courier New"/>
              <a:buChar char="●"/>
            </a:pPr>
            <a:r>
              <a:rPr lang="en" sz="2900">
                <a:latin typeface="Courier New"/>
                <a:ea typeface="Courier New"/>
                <a:cs typeface="Courier New"/>
                <a:sym typeface="Courier New"/>
              </a:rPr>
              <a:t>Forward Secrecy</a:t>
            </a:r>
            <a:endParaRPr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Courier New"/>
              <a:buChar char="●"/>
            </a:pPr>
            <a:r>
              <a:rPr lang="en" sz="2900">
                <a:latin typeface="Courier New"/>
                <a:ea typeface="Courier New"/>
                <a:cs typeface="Courier New"/>
                <a:sym typeface="Courier New"/>
              </a:rPr>
              <a:t>TLS Handshake Protocol</a:t>
            </a:r>
            <a:endParaRPr sz="2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78"/>
          <p:cNvPicPr preferRelativeResize="0"/>
          <p:nvPr/>
        </p:nvPicPr>
        <p:blipFill rotWithShape="1">
          <a:blip r:embed="rId3">
            <a:alphaModFix/>
          </a:blip>
          <a:srcRect b="0" l="13863" r="16328" t="0"/>
          <a:stretch/>
        </p:blipFill>
        <p:spPr>
          <a:xfrm>
            <a:off x="2572201" y="2448100"/>
            <a:ext cx="3531375" cy="21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9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Courier New"/>
                <a:ea typeface="Courier New"/>
                <a:cs typeface="Courier New"/>
                <a:sym typeface="Courier New"/>
              </a:rPr>
              <a:t>TLS - 3 Way Handshake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4" name="Google Shape;59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25" y="787975"/>
            <a:ext cx="6510351" cy="37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600" y="125600"/>
            <a:ext cx="5898049" cy="4435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0"/>
          <p:cNvSpPr txBox="1"/>
          <p:nvPr/>
        </p:nvSpPr>
        <p:spPr>
          <a:xfrm>
            <a:off x="582575" y="1341425"/>
            <a:ext cx="20598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HTTP </a:t>
            </a:r>
            <a:endParaRPr b="1" sz="4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4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b="1" lang="en" sz="4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endParaRPr b="1" sz="4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HTTPS</a:t>
            </a:r>
            <a:endParaRPr b="1" sz="4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1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Courier New"/>
                <a:ea typeface="Courier New"/>
                <a:cs typeface="Courier New"/>
                <a:sym typeface="Courier New"/>
              </a:rPr>
              <a:t>Strict-Transport-Security</a:t>
            </a:r>
            <a:endParaRPr b="1" sz="35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6" name="Google Shape;60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00" y="2084562"/>
            <a:ext cx="8529100" cy="24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81"/>
          <p:cNvSpPr txBox="1"/>
          <p:nvPr/>
        </p:nvSpPr>
        <p:spPr>
          <a:xfrm>
            <a:off x="456925" y="964150"/>
            <a:ext cx="80235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The HTTP Strict-Transport-Security </a:t>
            </a:r>
            <a:r>
              <a:rPr lang="en" u="sng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response header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(often abbreviated as </a:t>
            </a:r>
            <a:r>
              <a:rPr lang="en" u="sng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HSTS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informs browsers that the site should only be accessed using HTTPS, and that any future attempts to access it using HTTP should automatically be upgraded to HTTPS.</a:t>
            </a:r>
            <a:endParaRPr sz="1000">
              <a:solidFill>
                <a:schemeClr val="lt1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2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Courier New"/>
                <a:ea typeface="Courier New"/>
                <a:cs typeface="Courier New"/>
                <a:sym typeface="Courier New"/>
              </a:rPr>
              <a:t>Denial Of Service Attack - DoS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47" l="7659" r="5992" t="4294"/>
          <a:stretch/>
        </p:blipFill>
        <p:spPr>
          <a:xfrm>
            <a:off x="7783150" y="3226899"/>
            <a:ext cx="1235150" cy="13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82"/>
          <p:cNvPicPr preferRelativeResize="0"/>
          <p:nvPr/>
        </p:nvPicPr>
        <p:blipFill rotWithShape="1">
          <a:blip r:embed="rId4">
            <a:alphaModFix/>
          </a:blip>
          <a:srcRect b="11881" l="0" r="0" t="13763"/>
          <a:stretch/>
        </p:blipFill>
        <p:spPr>
          <a:xfrm>
            <a:off x="800925" y="1089900"/>
            <a:ext cx="6757151" cy="346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Courier New"/>
                <a:ea typeface="Courier New"/>
                <a:cs typeface="Courier New"/>
                <a:sym typeface="Courier New"/>
              </a:rPr>
              <a:t>Interesting Fact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0" name="Google Shape;62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773" y="1046525"/>
            <a:ext cx="5771999" cy="32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4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Courier New"/>
                <a:ea typeface="Courier New"/>
                <a:cs typeface="Courier New"/>
                <a:sym typeface="Courier New"/>
              </a:rPr>
              <a:t>Broken Access Control Vulnerability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6" name="Google Shape;626;p84"/>
          <p:cNvPicPr preferRelativeResize="0"/>
          <p:nvPr/>
        </p:nvPicPr>
        <p:blipFill rotWithShape="1">
          <a:blip r:embed="rId3">
            <a:alphaModFix/>
          </a:blip>
          <a:srcRect b="11517" l="0" r="0" t="4660"/>
          <a:stretch/>
        </p:blipFill>
        <p:spPr>
          <a:xfrm>
            <a:off x="1321925" y="850950"/>
            <a:ext cx="6280474" cy="3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/>
          <p:nvPr>
            <p:ph type="title"/>
          </p:nvPr>
        </p:nvSpPr>
        <p:spPr>
          <a:xfrm>
            <a:off x="431775" y="0"/>
            <a:ext cx="8652000" cy="8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urier New"/>
                <a:ea typeface="Courier New"/>
                <a:cs typeface="Courier New"/>
                <a:sym typeface="Courier New"/>
              </a:rPr>
              <a:t>Testing in Javascript</a:t>
            </a:r>
            <a:endParaRPr b="1"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49"/>
          <p:cNvSpPr txBox="1"/>
          <p:nvPr>
            <p:ph idx="1" type="subTitle"/>
          </p:nvPr>
        </p:nvSpPr>
        <p:spPr>
          <a:xfrm>
            <a:off x="546925" y="773650"/>
            <a:ext cx="8136600" cy="10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What</a:t>
            </a: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 is Testing?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The process of running code to check if it produces the expected results.</a:t>
            </a:r>
            <a:endParaRPr sz="1700"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Types of Testing in JavaScript: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Unit Testing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Integration Testing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End-to-End Testing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ourier New"/>
              <a:buChar char="●"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Testing Tools:</a:t>
            </a:r>
            <a:endParaRPr b="1"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Jest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Mocha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Jasmine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Chai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901" y="2571751"/>
            <a:ext cx="1129375" cy="11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573" y="2668425"/>
            <a:ext cx="846452" cy="93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988" y="3701125"/>
            <a:ext cx="1943975" cy="5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4150" y="2571750"/>
            <a:ext cx="1129375" cy="11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9"/>
          <p:cNvSpPr txBox="1"/>
          <p:nvPr/>
        </p:nvSpPr>
        <p:spPr>
          <a:xfrm>
            <a:off x="6151598" y="4333675"/>
            <a:ext cx="19440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(People in testing like </a:t>
            </a:r>
            <a:r>
              <a:rPr lang="en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beverages</a:t>
            </a:r>
            <a:r>
              <a:rPr lang="en" sz="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!)</a:t>
            </a:r>
            <a:endParaRPr sz="8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5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Courier New"/>
                <a:ea typeface="Courier New"/>
                <a:cs typeface="Courier New"/>
                <a:sym typeface="Courier New"/>
              </a:rPr>
              <a:t>Man-in-the-Middle</a:t>
            </a:r>
            <a:r>
              <a:rPr b="1" lang="en" sz="3700">
                <a:latin typeface="Courier New"/>
                <a:ea typeface="Courier New"/>
                <a:cs typeface="Courier New"/>
                <a:sym typeface="Courier New"/>
              </a:rPr>
              <a:t> Attack</a:t>
            </a:r>
            <a:endParaRPr b="1"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2" name="Google Shape;632;p85"/>
          <p:cNvPicPr preferRelativeResize="0"/>
          <p:nvPr/>
        </p:nvPicPr>
        <p:blipFill rotWithShape="1">
          <a:blip r:embed="rId3">
            <a:alphaModFix/>
          </a:blip>
          <a:srcRect b="9647" l="7659" r="5992" t="4294"/>
          <a:stretch/>
        </p:blipFill>
        <p:spPr>
          <a:xfrm>
            <a:off x="7783150" y="3226899"/>
            <a:ext cx="1235150" cy="13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5"/>
          <p:cNvPicPr preferRelativeResize="0"/>
          <p:nvPr/>
        </p:nvPicPr>
        <p:blipFill rotWithShape="1">
          <a:blip r:embed="rId4">
            <a:alphaModFix/>
          </a:blip>
          <a:srcRect b="0" l="0" r="0" t="14442"/>
          <a:stretch/>
        </p:blipFill>
        <p:spPr>
          <a:xfrm>
            <a:off x="613125" y="1190275"/>
            <a:ext cx="6995051" cy="336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6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Courier New"/>
                <a:ea typeface="Courier New"/>
                <a:cs typeface="Courier New"/>
                <a:sym typeface="Courier New"/>
              </a:rPr>
              <a:t>Clickjacking</a:t>
            </a:r>
            <a:r>
              <a:rPr b="1" lang="en" sz="3700">
                <a:latin typeface="Courier New"/>
                <a:ea typeface="Courier New"/>
                <a:cs typeface="Courier New"/>
                <a:sym typeface="Courier New"/>
              </a:rPr>
              <a:t> Attack</a:t>
            </a:r>
            <a:endParaRPr b="1"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9" name="Google Shape;639;p86"/>
          <p:cNvPicPr preferRelativeResize="0"/>
          <p:nvPr/>
        </p:nvPicPr>
        <p:blipFill rotWithShape="1">
          <a:blip r:embed="rId3">
            <a:alphaModFix/>
          </a:blip>
          <a:srcRect b="9647" l="7659" r="5992" t="4294"/>
          <a:stretch/>
        </p:blipFill>
        <p:spPr>
          <a:xfrm>
            <a:off x="7783150" y="3239474"/>
            <a:ext cx="1235150" cy="13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00" y="1976725"/>
            <a:ext cx="3633899" cy="25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7275" y="787975"/>
            <a:ext cx="3633899" cy="25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87"/>
          <p:cNvPicPr preferRelativeResize="0"/>
          <p:nvPr/>
        </p:nvPicPr>
        <p:blipFill rotWithShape="1">
          <a:blip r:embed="rId3">
            <a:alphaModFix/>
          </a:blip>
          <a:srcRect b="8046" l="1119" r="71230" t="11651"/>
          <a:stretch/>
        </p:blipFill>
        <p:spPr>
          <a:xfrm>
            <a:off x="251400" y="297625"/>
            <a:ext cx="3600975" cy="1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7"/>
          <p:cNvSpPr txBox="1"/>
          <p:nvPr/>
        </p:nvSpPr>
        <p:spPr>
          <a:xfrm>
            <a:off x="152400" y="1726500"/>
            <a:ext cx="8839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HTML :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&lt;button id="fake-button"&gt;Click here for a free kitten!&lt;/button&gt;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&lt;iframe width="800" height="200" src="https://my-bank.example.com"&gt;&lt;/iframe&gt;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CSS :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iframe {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opacity: 0;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#fake-button {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position: absolute;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top: 185px;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left: 90px;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8" name="Google Shape;6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375" y="2661875"/>
            <a:ext cx="4820749" cy="1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8"/>
          <p:cNvSpPr txBox="1"/>
          <p:nvPr>
            <p:ph type="title"/>
          </p:nvPr>
        </p:nvSpPr>
        <p:spPr>
          <a:xfrm>
            <a:off x="0" y="62875"/>
            <a:ext cx="91440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Courier New"/>
                <a:ea typeface="Courier New"/>
                <a:cs typeface="Courier New"/>
                <a:sym typeface="Courier New"/>
              </a:rPr>
              <a:t>SQL Injection</a:t>
            </a:r>
            <a:r>
              <a:rPr b="1" lang="en" sz="3700">
                <a:latin typeface="Courier New"/>
                <a:ea typeface="Courier New"/>
                <a:cs typeface="Courier New"/>
                <a:sym typeface="Courier New"/>
              </a:rPr>
              <a:t> Attack</a:t>
            </a:r>
            <a:endParaRPr b="1"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4" name="Google Shape;654;p88"/>
          <p:cNvPicPr preferRelativeResize="0"/>
          <p:nvPr/>
        </p:nvPicPr>
        <p:blipFill rotWithShape="1">
          <a:blip r:embed="rId3">
            <a:alphaModFix/>
          </a:blip>
          <a:srcRect b="9647" l="7659" r="5992" t="4294"/>
          <a:stretch/>
        </p:blipFill>
        <p:spPr>
          <a:xfrm>
            <a:off x="7783150" y="3226899"/>
            <a:ext cx="1235150" cy="132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75" y="1206700"/>
            <a:ext cx="6962875" cy="33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9"/>
          <p:cNvSpPr txBox="1"/>
          <p:nvPr>
            <p:ph type="title"/>
          </p:nvPr>
        </p:nvSpPr>
        <p:spPr>
          <a:xfrm>
            <a:off x="366600" y="125600"/>
            <a:ext cx="85260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Courier New"/>
                <a:ea typeface="Courier New"/>
                <a:cs typeface="Courier New"/>
                <a:sym typeface="Courier New"/>
              </a:rPr>
              <a:t>SQL Injection Attack</a:t>
            </a:r>
            <a:endParaRPr b="1" sz="3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1" name="Google Shape;661;p89"/>
          <p:cNvSpPr txBox="1"/>
          <p:nvPr/>
        </p:nvSpPr>
        <p:spPr>
          <a:xfrm>
            <a:off x="456925" y="1011500"/>
            <a:ext cx="83505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SQL:</a:t>
            </a:r>
            <a:endParaRPr b="1"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users WHERE name = 'a';DROP TABLE users; SELECT * FROM userinfo WHERE 't' = 't';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SQL:</a:t>
            </a:r>
            <a:endParaRPr b="1"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users WHERE name = ? AND password = ?;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/* name and password are passed as parameters */</a:t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0"/>
          <p:cNvSpPr txBox="1"/>
          <p:nvPr/>
        </p:nvSpPr>
        <p:spPr>
          <a:xfrm>
            <a:off x="108675" y="205550"/>
            <a:ext cx="92016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006A5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Did you hear about the cybercriminal who got away?</a:t>
            </a:r>
            <a:endParaRPr sz="2300">
              <a:solidFill>
                <a:srgbClr val="363E4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7" name="Google Shape;667;p90"/>
          <p:cNvSpPr txBox="1"/>
          <p:nvPr/>
        </p:nvSpPr>
        <p:spPr>
          <a:xfrm>
            <a:off x="1111375" y="4168650"/>
            <a:ext cx="6137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>
                <a:solidFill>
                  <a:srgbClr val="006A5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They ransomware! </a:t>
            </a:r>
            <a:endParaRPr b="1" sz="2500">
              <a:solidFill>
                <a:srgbClr val="006A5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8" name="Google Shape;66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000" y="865500"/>
            <a:ext cx="5406150" cy="31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366600" y="125600"/>
            <a:ext cx="85260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latin typeface="Courier New"/>
                <a:ea typeface="Courier New"/>
                <a:cs typeface="Courier New"/>
                <a:sym typeface="Courier New"/>
              </a:rPr>
              <a:t>Unit Testing with Jest in JS</a:t>
            </a:r>
            <a:endParaRPr b="1" sz="3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50"/>
          <p:cNvSpPr txBox="1"/>
          <p:nvPr/>
        </p:nvSpPr>
        <p:spPr>
          <a:xfrm>
            <a:off x="583125" y="1011500"/>
            <a:ext cx="67155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Why Use Jest?</a:t>
            </a:r>
            <a:endParaRPr b="1" sz="20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Easy to use, comes with built-in assertions.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urier New"/>
              <a:buChar char="●"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Supports mock functions.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Example</a:t>
            </a:r>
            <a:r>
              <a:rPr lang="en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Simple unit test with Jest:</a:t>
            </a:r>
            <a:b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7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function add(a, b) {</a:t>
            </a:r>
            <a:endParaRPr b="1" sz="17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return a + b;</a:t>
            </a:r>
            <a:endParaRPr b="1" sz="17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7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test('adds 1 + 2 to equal 3', () =&gt; {</a:t>
            </a:r>
            <a:endParaRPr b="1" sz="17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  expect(add(1, 2)).toBe(3);</a:t>
            </a:r>
            <a:endParaRPr b="1" sz="17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b="1" sz="17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/>
          <p:nvPr>
            <p:ph type="title"/>
          </p:nvPr>
        </p:nvSpPr>
        <p:spPr>
          <a:xfrm>
            <a:off x="311688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Courier New"/>
                <a:ea typeface="Courier New"/>
                <a:cs typeface="Courier New"/>
                <a:sym typeface="Courier New"/>
              </a:rPr>
              <a:t>Jest Setup</a:t>
            </a:r>
            <a:endParaRPr b="1" sz="4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1" name="Google Shape;411;p51"/>
          <p:cNvPicPr preferRelativeResize="0"/>
          <p:nvPr/>
        </p:nvPicPr>
        <p:blipFill rotWithShape="1">
          <a:blip r:embed="rId3">
            <a:alphaModFix/>
          </a:blip>
          <a:srcRect b="23130" l="0" r="0" t="0"/>
          <a:stretch/>
        </p:blipFill>
        <p:spPr>
          <a:xfrm>
            <a:off x="251400" y="1112975"/>
            <a:ext cx="8580899" cy="3282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2"/>
          <p:cNvPicPr preferRelativeResize="0"/>
          <p:nvPr/>
        </p:nvPicPr>
        <p:blipFill rotWithShape="1">
          <a:blip r:embed="rId3">
            <a:alphaModFix/>
          </a:blip>
          <a:srcRect b="0" l="0" r="1603" t="51601"/>
          <a:stretch/>
        </p:blipFill>
        <p:spPr>
          <a:xfrm>
            <a:off x="326850" y="409725"/>
            <a:ext cx="8293550" cy="43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311688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Courier New"/>
                <a:ea typeface="Courier New"/>
                <a:cs typeface="Courier New"/>
                <a:sym typeface="Courier New"/>
              </a:rPr>
              <a:t>Testing Asynchronous Code</a:t>
            </a:r>
            <a:endParaRPr b="1" sz="4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00" y="926300"/>
            <a:ext cx="4235325" cy="22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575" y="2058249"/>
            <a:ext cx="4332876" cy="28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3"/>
          <p:cNvSpPr txBox="1"/>
          <p:nvPr/>
        </p:nvSpPr>
        <p:spPr>
          <a:xfrm>
            <a:off x="5198000" y="1052175"/>
            <a:ext cx="3093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Callback</a:t>
            </a:r>
            <a:endParaRPr b="1" sz="4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>
            <p:ph type="title"/>
          </p:nvPr>
        </p:nvSpPr>
        <p:spPr>
          <a:xfrm>
            <a:off x="311688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Courier New"/>
                <a:ea typeface="Courier New"/>
                <a:cs typeface="Courier New"/>
                <a:sym typeface="Courier New"/>
              </a:rPr>
              <a:t>Testing Asynchronous Code</a:t>
            </a:r>
            <a:endParaRPr b="1" sz="42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0" name="Google Shape;430;p54"/>
          <p:cNvPicPr preferRelativeResize="0"/>
          <p:nvPr/>
        </p:nvPicPr>
        <p:blipFill rotWithShape="1">
          <a:blip r:embed="rId3">
            <a:alphaModFix/>
          </a:blip>
          <a:srcRect b="4933" l="0" r="0" t="0"/>
          <a:stretch/>
        </p:blipFill>
        <p:spPr>
          <a:xfrm>
            <a:off x="2330725" y="2751875"/>
            <a:ext cx="6561875" cy="22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25" y="825700"/>
            <a:ext cx="5694304" cy="18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4"/>
          <p:cNvSpPr txBox="1"/>
          <p:nvPr/>
        </p:nvSpPr>
        <p:spPr>
          <a:xfrm>
            <a:off x="6417850" y="1228225"/>
            <a:ext cx="24747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endParaRPr b="1" sz="4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Proposal">
  <a:themeElements>
    <a:clrScheme name="Simple Light">
      <a:dk1>
        <a:srgbClr val="000000"/>
      </a:dk1>
      <a:lt1>
        <a:srgbClr val="FFFFFF"/>
      </a:lt1>
      <a:dk2>
        <a:srgbClr val="FCEB00"/>
      </a:dk2>
      <a:lt2>
        <a:srgbClr val="000000"/>
      </a:lt2>
      <a:accent1>
        <a:srgbClr val="D9D9D9"/>
      </a:accent1>
      <a:accent2>
        <a:srgbClr val="999999"/>
      </a:accent2>
      <a:accent3>
        <a:srgbClr val="525252"/>
      </a:accent3>
      <a:accent4>
        <a:srgbClr val="EFEFEF"/>
      </a:accent4>
      <a:accent5>
        <a:srgbClr val="0097A7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